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13" r:id="rId6"/>
    <p:sldId id="2599" r:id="rId7"/>
    <p:sldId id="2583" r:id="rId8"/>
    <p:sldId id="2582" r:id="rId9"/>
    <p:sldId id="2606" r:id="rId10"/>
    <p:sldId id="2593" r:id="rId11"/>
    <p:sldId id="2594" r:id="rId12"/>
    <p:sldId id="2595" r:id="rId13"/>
    <p:sldId id="2610" r:id="rId14"/>
    <p:sldId id="2609" r:id="rId15"/>
    <p:sldId id="2596" r:id="rId16"/>
    <p:sldId id="2605" r:id="rId17"/>
    <p:sldId id="2591" r:id="rId18"/>
    <p:sldId id="2604" r:id="rId19"/>
    <p:sldId id="2612" r:id="rId20"/>
    <p:sldId id="2614" r:id="rId21"/>
    <p:sldId id="2601" r:id="rId22"/>
    <p:sldId id="2592" r:id="rId23"/>
    <p:sldId id="2586" r:id="rId24"/>
    <p:sldId id="2584" r:id="rId25"/>
    <p:sldId id="2611" r:id="rId26"/>
    <p:sldId id="2585" r:id="rId27"/>
    <p:sldId id="2602" r:id="rId28"/>
    <p:sldId id="2587" r:id="rId29"/>
    <p:sldId id="2603" r:id="rId30"/>
    <p:sldId id="2590" r:id="rId31"/>
    <p:sldId id="2600" r:id="rId32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613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12"/>
            <p14:sldId id="2614"/>
            <p14:sldId id="2601"/>
            <p14:sldId id="2592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408" autoAdjust="0"/>
  </p:normalViewPr>
  <p:slideViewPr>
    <p:cSldViewPr snapToGrid="0">
      <p:cViewPr varScale="1">
        <p:scale>
          <a:sx n="59" d="100"/>
          <a:sy n="59" d="100"/>
        </p:scale>
        <p:origin x="1589" y="53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24.02.2025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24.02.2025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80607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65704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</a:p>
          <a:p>
            <a:r>
              <a:rPr lang="de-DE" dirty="0"/>
              <a:t>NICHT LÖSCHEN!!!!!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8771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0668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8534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62287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5545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28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02568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</a:t>
            </a:r>
            <a:endParaRPr lang="en-GB" dirty="0"/>
          </a:p>
          <a:p>
            <a:r>
              <a:rPr lang="en-GB" dirty="0"/>
              <a:t>8</a:t>
            </a:r>
          </a:p>
          <a:p>
            <a:r>
              <a:rPr lang="en-GB" dirty="0"/>
              <a:t>9</a:t>
            </a:r>
          </a:p>
          <a:p>
            <a:r>
              <a:rPr lang="en-GB" dirty="0"/>
              <a:t>12</a:t>
            </a:r>
          </a:p>
          <a:p>
            <a:r>
              <a:rPr lang="en-GB" dirty="0"/>
              <a:t>14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24.02.2025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24.02.2025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24.02.2025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olza.com/p/thermo-container/export/" TargetMode="External"/><Relationship Id="rId4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 dirty="0">
                <a:solidFill>
                  <a:srgbClr val="9BBB59"/>
                </a:solidFill>
              </a:rPr>
              <a:t>Container-Tracking &amp; Environmental-Data-Collection</a:t>
            </a:r>
            <a:endParaRPr lang="de-DE" sz="3200" b="1" dirty="0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24. Februar 2025</a:t>
            </a:fld>
            <a:endParaRPr lang="de-AT" dirty="0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/>
              <a:t>DI (FH) Günther Hutter, </a:t>
            </a:r>
            <a:r>
              <a:rPr lang="de-DE" dirty="0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Hardware</a:t>
            </a:r>
            <a:endParaRPr lang="en-US" u="sng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Sensors</a:t>
            </a:r>
            <a:endParaRPr lang="en-US" u="sng" dirty="0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Data </a:t>
            </a:r>
            <a:r>
              <a:rPr lang="de-AT" sz="2000" u="sng" dirty="0" err="1">
                <a:solidFill>
                  <a:schemeClr val="bg1"/>
                </a:solidFill>
              </a:rPr>
              <a:t>transfer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11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Sensors</a:t>
            </a:r>
            <a:endParaRPr lang="en-US" u="sng" dirty="0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Data </a:t>
            </a:r>
            <a:r>
              <a:rPr lang="de-AT" sz="2000" u="sng" dirty="0" err="1">
                <a:solidFill>
                  <a:schemeClr val="bg1"/>
                </a:solidFill>
              </a:rPr>
              <a:t>transfer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Databases</a:t>
            </a:r>
            <a:endParaRPr lang="en-US" u="sng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Kampl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3292B-CD45-FCB3-7681-F31D20954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13" y="1337013"/>
            <a:ext cx="6594412" cy="448094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research</a:t>
            </a:r>
          </a:p>
          <a:p>
            <a:r>
              <a:rPr lang="en-US" dirty="0"/>
              <a:t>soldering</a:t>
            </a:r>
          </a:p>
          <a:p>
            <a:endParaRPr lang="en-US" dirty="0"/>
          </a:p>
          <a:p>
            <a:r>
              <a:rPr lang="en-US" dirty="0"/>
              <a:t>data acquisition/transmission</a:t>
            </a:r>
          </a:p>
          <a:p>
            <a:r>
              <a:rPr lang="en-US" dirty="0" err="1"/>
              <a:t>ArduinoIDE</a:t>
            </a:r>
            <a:r>
              <a:rPr lang="en-US" dirty="0"/>
              <a:t> --&gt; </a:t>
            </a:r>
            <a:r>
              <a:rPr lang="en-US" dirty="0" err="1"/>
              <a:t>PlatformIO</a:t>
            </a:r>
            <a:endParaRPr lang="en-US" dirty="0"/>
          </a:p>
          <a:p>
            <a:r>
              <a:rPr lang="en-US" dirty="0"/>
              <a:t>mesh network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  <a:p>
            <a:endParaRPr lang="en-US" dirty="0"/>
          </a:p>
          <a:p>
            <a:r>
              <a:rPr lang="en-US" dirty="0"/>
              <a:t>REST interface</a:t>
            </a:r>
          </a:p>
          <a:p>
            <a:r>
              <a:rPr lang="en-US" dirty="0"/>
              <a:t>authentication</a:t>
            </a:r>
          </a:p>
          <a:p>
            <a:endParaRPr lang="en-US" dirty="0"/>
          </a:p>
          <a:p>
            <a:r>
              <a:rPr lang="en-US" dirty="0"/>
              <a:t>data visualization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pic>
        <p:nvPicPr>
          <p:cNvPr id="8" name="Grafik 7" descr="Ein Bild, das Text, Screenshot, parallel, Diagramm enthält.&#10;&#10;KI-generierte Inhalte können fehlerhaft sein.">
            <a:extLst>
              <a:ext uri="{FF2B5EF4-FFF2-40B4-BE49-F238E27FC236}">
                <a16:creationId xmlns:a16="http://schemas.microsoft.com/office/drawing/2014/main" id="{9ECA3FCB-A30F-4B58-9014-C08C557EE3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/>
          <a:stretch/>
        </p:blipFill>
        <p:spPr>
          <a:xfrm>
            <a:off x="3940404" y="1437696"/>
            <a:ext cx="8251596" cy="39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layout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simulation</a:t>
            </a:r>
            <a:endParaRPr lang="de-DE" dirty="0"/>
          </a:p>
          <a:p>
            <a:r>
              <a:rPr lang="de-DE" dirty="0" err="1"/>
              <a:t>directed</a:t>
            </a:r>
            <a:r>
              <a:rPr lang="de-DE" dirty="0"/>
              <a:t>-</a:t>
            </a:r>
            <a:r>
              <a:rPr lang="de-DE" dirty="0" err="1"/>
              <a:t>draggable</a:t>
            </a:r>
            <a:r>
              <a:rPr lang="de-DE" dirty="0"/>
              <a:t>-graph</a:t>
            </a:r>
          </a:p>
          <a:p>
            <a:r>
              <a:rPr lang="de-DE" dirty="0" err="1"/>
              <a:t>positioning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E2D15-D002-822F-C4BD-ECFFD51A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Progress - Gekle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7F52FE-B68D-3365-3068-4DCD7E344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website</a:t>
            </a:r>
            <a:endParaRPr lang="de-DE" dirty="0"/>
          </a:p>
          <a:p>
            <a:pPr lvl="1"/>
            <a:r>
              <a:rPr lang="de-DE" dirty="0" err="1"/>
              <a:t>login</a:t>
            </a:r>
            <a:r>
              <a:rPr lang="de-DE" dirty="0"/>
              <a:t>-Page</a:t>
            </a:r>
          </a:p>
          <a:p>
            <a:pPr lvl="1"/>
            <a:r>
              <a:rPr lang="de-DE" dirty="0"/>
              <a:t>main-Page</a:t>
            </a:r>
          </a:p>
          <a:p>
            <a:pPr lvl="1"/>
            <a:r>
              <a:rPr lang="de-DE" dirty="0"/>
              <a:t>detail-Page</a:t>
            </a:r>
          </a:p>
          <a:p>
            <a:r>
              <a:rPr lang="de-DE" dirty="0"/>
              <a:t>link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with</a:t>
            </a:r>
            <a:br>
              <a:rPr lang="de-DE" dirty="0"/>
            </a:br>
            <a:r>
              <a:rPr lang="de-DE" dirty="0"/>
              <a:t>backend</a:t>
            </a:r>
          </a:p>
          <a:p>
            <a:endParaRPr lang="de-DE" dirty="0"/>
          </a:p>
          <a:p>
            <a:r>
              <a:rPr lang="de-DE" dirty="0" err="1"/>
              <a:t>dragable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(DG)</a:t>
            </a:r>
          </a:p>
          <a:p>
            <a:pPr lvl="1"/>
            <a:r>
              <a:rPr lang="de-DE" dirty="0" err="1"/>
              <a:t>color</a:t>
            </a:r>
            <a:endParaRPr lang="de-DE" dirty="0"/>
          </a:p>
          <a:p>
            <a:pPr lvl="1"/>
            <a:r>
              <a:rPr lang="en-US" dirty="0"/>
              <a:t>code for creating the</a:t>
            </a:r>
            <a:br>
              <a:rPr lang="en-US" dirty="0"/>
            </a:br>
            <a:r>
              <a:rPr lang="en-US" dirty="0"/>
              <a:t>JSON files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E130E3-0DA6-4A2A-87E2-61FCBB7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5E739F-76D5-0320-9003-FF7819C3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  <p:pic>
        <p:nvPicPr>
          <p:cNvPr id="7" name="Grafik 6" descr="Ein Bild, das Text, Screenshot, Rechteck, Diagramm enthält.&#10;&#10;KI-generierte Inhalte können fehlerhaft sein.">
            <a:extLst>
              <a:ext uri="{FF2B5EF4-FFF2-40B4-BE49-F238E27FC236}">
                <a16:creationId xmlns:a16="http://schemas.microsoft.com/office/drawing/2014/main" id="{29D86DB6-03AF-C680-2A87-FDDC35CB9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67" y="1456669"/>
            <a:ext cx="7323313" cy="39446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2A430F-FD66-706F-DF00-9CDC3A8E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313" y="2211799"/>
            <a:ext cx="4510220" cy="26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0BB80F-B211-A804-9377-BEF9E1F3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Progess</a:t>
            </a:r>
            <a:r>
              <a:rPr lang="de-AT" dirty="0"/>
              <a:t> – Gekle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E939FC-52F2-9D2A-645F-BB3A5EAC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9558D0-6FF1-FC9E-5D81-4E7D6867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  <p:pic>
        <p:nvPicPr>
          <p:cNvPr id="6" name="Grafik 5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34555CB-DD7D-95A7-1087-0CD3D61A1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49" y="1050690"/>
            <a:ext cx="7340102" cy="514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42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management</a:t>
            </a:r>
            <a:r>
              <a:rPr lang="de-DE" dirty="0"/>
              <a:t> – Milestones </a:t>
            </a:r>
            <a:r>
              <a:rPr lang="de-DE" dirty="0" err="1"/>
              <a:t>gantt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18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management</a:t>
            </a:r>
            <a:r>
              <a:rPr lang="de-AT" dirty="0"/>
              <a:t> - </a:t>
            </a:r>
            <a:r>
              <a:rPr lang="en-GB" noProof="0" dirty="0"/>
              <a:t>Server structure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68736C4-FD43-6269-3E9B-D507856C1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525" y="587829"/>
            <a:ext cx="10385971" cy="5842109"/>
          </a:xfrm>
        </p:spPr>
      </p:pic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56E204-524C-0E6B-F98B-9B2749D0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Table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content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CD81D4-72AF-396C-BA3D-C799E14B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Problem</a:t>
            </a:r>
          </a:p>
          <a:p>
            <a:r>
              <a:rPr lang="de-AT" dirty="0"/>
              <a:t>Goals</a:t>
            </a:r>
          </a:p>
          <a:p>
            <a:r>
              <a:rPr lang="de-AT" dirty="0"/>
              <a:t>Partner/</a:t>
            </a:r>
            <a:r>
              <a:rPr lang="de-AT" dirty="0" err="1"/>
              <a:t>Conceptual</a:t>
            </a:r>
            <a:r>
              <a:rPr lang="de-AT" dirty="0"/>
              <a:t> </a:t>
            </a:r>
            <a:r>
              <a:rPr lang="de-AT" dirty="0" err="1"/>
              <a:t>formulation</a:t>
            </a:r>
            <a:endParaRPr lang="de-AT" dirty="0"/>
          </a:p>
          <a:p>
            <a:r>
              <a:rPr lang="de-AT" dirty="0"/>
              <a:t>SDGs</a:t>
            </a:r>
          </a:p>
          <a:p>
            <a:r>
              <a:rPr lang="de-AT" dirty="0" err="1"/>
              <a:t>Allocation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  <a:p>
            <a:r>
              <a:rPr lang="de-AT" dirty="0"/>
              <a:t>Progress</a:t>
            </a:r>
          </a:p>
          <a:p>
            <a:r>
              <a:rPr lang="de-AT" dirty="0"/>
              <a:t>Project </a:t>
            </a:r>
            <a:r>
              <a:rPr lang="de-AT" dirty="0" err="1"/>
              <a:t>management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922159-165C-E0DB-CD99-8EDA2CCD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FEDC5C9-FCB8-C5FF-0272-595B59DD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7740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management</a:t>
            </a:r>
            <a:r>
              <a:rPr lang="de-DE" dirty="0"/>
              <a:t> - </a:t>
            </a:r>
            <a:r>
              <a:rPr lang="de-AT" dirty="0" err="1"/>
              <a:t>Cost</a:t>
            </a:r>
            <a:r>
              <a:rPr lang="de-AT" dirty="0"/>
              <a:t> </a:t>
            </a:r>
            <a:r>
              <a:rPr lang="de-AT" dirty="0" err="1"/>
              <a:t>estimation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en-US" dirty="0"/>
              <a:t>fictitious salary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per person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 total</a:t>
            </a:r>
          </a:p>
          <a:p>
            <a:pPr lvl="1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60,40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per person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181,19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 in total</a:t>
            </a:r>
          </a:p>
          <a:p>
            <a:pPr lvl="2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€ 81,19 f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or hardware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  <a:p>
            <a:pPr lvl="2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€ 100 f</a:t>
            </a:r>
            <a:r>
              <a:rPr lang="en-US" dirty="0">
                <a:solidFill>
                  <a:srgbClr val="000000"/>
                </a:solidFill>
                <a:latin typeface="DIN-Web-Pro"/>
              </a:rPr>
              <a:t>or printing the DT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DIN-Web-Pro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REST API Design </a:t>
            </a:r>
            <a:r>
              <a:rPr lang="de-DE" dirty="0" err="1"/>
              <a:t>Rulebook</a:t>
            </a:r>
            <a:r>
              <a:rPr lang="de-DE" dirty="0"/>
              <a:t> - </a:t>
            </a:r>
            <a:r>
              <a:rPr lang="en-GB" b="0" i="0" dirty="0">
                <a:effectLst/>
                <a:latin typeface="Whitney"/>
              </a:rPr>
              <a:t>O’Reilly Media</a:t>
            </a:r>
          </a:p>
          <a:p>
            <a:r>
              <a:rPr lang="de-DE" dirty="0"/>
              <a:t>Elektrische und elektronische Messtechnik – Hanser</a:t>
            </a:r>
          </a:p>
          <a:p>
            <a:r>
              <a:rPr lang="de-DE" dirty="0"/>
              <a:t>Automatisierungstechnik – Europa Lehrmittel</a:t>
            </a:r>
          </a:p>
          <a:p>
            <a:endParaRPr lang="de-DE" dirty="0"/>
          </a:p>
          <a:p>
            <a:r>
              <a:rPr lang="de-DE" dirty="0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de-DE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Data </a:t>
            </a:r>
            <a:r>
              <a:rPr lang="de-DE" dirty="0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sheets</a:t>
            </a:r>
            <a:endParaRPr lang="de-DE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 dirty="0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 dirty="0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 err="1">
                <a:solidFill>
                  <a:srgbClr val="9BBB59"/>
                </a:solidFill>
              </a:rPr>
              <a:t>Additionals</a:t>
            </a:r>
            <a:endParaRPr lang="en-US" sz="6600" dirty="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management</a:t>
            </a:r>
            <a:r>
              <a:rPr lang="de-DE" dirty="0"/>
              <a:t>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 dirty="0"/>
              <a:t>2024-02-23: </a:t>
            </a:r>
            <a:r>
              <a:rPr lang="de-DE" sz="3200" dirty="0" err="1"/>
              <a:t>Approval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DT</a:t>
            </a:r>
          </a:p>
          <a:p>
            <a:pPr lvl="1"/>
            <a:r>
              <a:rPr lang="en-US" sz="2800" dirty="0"/>
              <a:t>submission of the application by the students</a:t>
            </a:r>
          </a:p>
          <a:p>
            <a:pPr lvl="1"/>
            <a:r>
              <a:rPr lang="en-US" sz="2800" dirty="0"/>
              <a:t>DT documentation has been completed and signed</a:t>
            </a:r>
          </a:p>
          <a:p>
            <a:r>
              <a:rPr lang="de-DE" sz="3200" dirty="0"/>
              <a:t>2024-05-09: </a:t>
            </a:r>
            <a:r>
              <a:rPr lang="en-US" sz="3200" dirty="0"/>
              <a:t>Project plan rough draft completed</a:t>
            </a:r>
            <a:endParaRPr lang="de-DE" sz="3200" dirty="0"/>
          </a:p>
          <a:p>
            <a:pPr lvl="1"/>
            <a:r>
              <a:rPr lang="de-DE" sz="2800" dirty="0" err="1"/>
              <a:t>objectives</a:t>
            </a:r>
            <a:r>
              <a:rPr lang="de-DE" sz="2800" dirty="0"/>
              <a:t>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pPr lvl="1"/>
            <a:r>
              <a:rPr lang="de-DE" sz="2800" dirty="0" err="1"/>
              <a:t>project</a:t>
            </a:r>
            <a:r>
              <a:rPr lang="de-DE" sz="2800" dirty="0"/>
              <a:t> plan </a:t>
            </a:r>
            <a:r>
              <a:rPr lang="de-DE" sz="2800" dirty="0" err="1"/>
              <a:t>filled</a:t>
            </a:r>
            <a:r>
              <a:rPr lang="de-DE" sz="2800" dirty="0"/>
              <a:t> out</a:t>
            </a:r>
          </a:p>
          <a:p>
            <a:r>
              <a:rPr lang="de-DE" sz="3200" dirty="0"/>
              <a:t>2024-06-01: Hardware </a:t>
            </a:r>
            <a:r>
              <a:rPr lang="de-DE" sz="3200" dirty="0" err="1"/>
              <a:t>component</a:t>
            </a:r>
            <a:r>
              <a:rPr lang="de-DE" sz="3200" dirty="0"/>
              <a:t> </a:t>
            </a:r>
            <a:r>
              <a:rPr lang="de-DE" sz="3200" dirty="0" err="1"/>
              <a:t>research</a:t>
            </a:r>
            <a:r>
              <a:rPr lang="de-DE" sz="3200" dirty="0"/>
              <a:t> </a:t>
            </a:r>
            <a:r>
              <a:rPr lang="de-DE" sz="3200" dirty="0" err="1"/>
              <a:t>completed</a:t>
            </a:r>
            <a:endParaRPr lang="de-DE" sz="3200" dirty="0"/>
          </a:p>
          <a:p>
            <a:pPr lvl="1"/>
            <a:r>
              <a:rPr lang="en-US" sz="2800" dirty="0"/>
              <a:t>determination of components</a:t>
            </a:r>
          </a:p>
          <a:p>
            <a:pPr lvl="1"/>
            <a:r>
              <a:rPr lang="en-US" sz="2800" dirty="0"/>
              <a:t>price calculation</a:t>
            </a:r>
          </a:p>
          <a:p>
            <a:pPr lvl="1"/>
            <a:r>
              <a:rPr lang="en-US" sz="2800" dirty="0"/>
              <a:t>schedule calculation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management</a:t>
            </a:r>
            <a:r>
              <a:rPr lang="de-DE" dirty="0"/>
              <a:t>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2024-06-17: Databases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en-GB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g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eneral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container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information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ensor</a:t>
            </a:r>
            <a:r>
              <a:rPr lang="de-DE" sz="2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2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data</a:t>
            </a:r>
            <a:endParaRPr lang="de-DE" sz="2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spcBef>
                <a:spcPts val="624"/>
              </a:spcBef>
              <a:buSzPts val="2600"/>
            </a:pP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2024-06-24: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Initial presentation of the DT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GB" sz="2800" noProof="0" dirty="0"/>
              <a:t>summarise progress</a:t>
            </a:r>
          </a:p>
          <a:p>
            <a:pPr lvl="1"/>
            <a:r>
              <a:rPr lang="en-GB" sz="2800" noProof="0" dirty="0"/>
              <a:t>create</a:t>
            </a:r>
            <a:r>
              <a:rPr lang="de-DE" sz="2800" dirty="0"/>
              <a:t> Gantt </a:t>
            </a:r>
            <a:r>
              <a:rPr lang="de-DE" sz="2800" dirty="0" err="1"/>
              <a:t>chart</a:t>
            </a:r>
            <a:endParaRPr lang="de-DE" sz="2800" dirty="0"/>
          </a:p>
          <a:p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2024-07-04: Server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architecture</a:t>
            </a:r>
            <a:r>
              <a:rPr lang="de-DE" sz="32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ready</a:t>
            </a:r>
            <a:endParaRPr lang="de-DE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2800" dirty="0"/>
              <a:t>server is ready for use</a:t>
            </a:r>
          </a:p>
          <a:p>
            <a:pPr lvl="1"/>
            <a:r>
              <a:rPr lang="en-US" sz="2800" dirty="0"/>
              <a:t>REST interface</a:t>
            </a:r>
          </a:p>
          <a:p>
            <a:pPr lvl="1"/>
            <a:r>
              <a:rPr lang="en-US" sz="2800" dirty="0"/>
              <a:t>access can be granted from anywhere</a:t>
            </a:r>
            <a:endParaRPr lang="en-GB" dirty="0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management</a:t>
            </a:r>
            <a:r>
              <a:rPr lang="de-DE" dirty="0"/>
              <a:t>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 dirty="0"/>
              <a:t>2024-09-04: Prototype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hardware components purchased and delivered</a:t>
            </a:r>
          </a:p>
          <a:p>
            <a:pPr lvl="1"/>
            <a:r>
              <a:rPr lang="en-US" sz="2800" dirty="0"/>
              <a:t>soldering the components</a:t>
            </a:r>
          </a:p>
          <a:p>
            <a:pPr lvl="1"/>
            <a:r>
              <a:rPr lang="en-US" sz="2800" dirty="0"/>
              <a:t>data transmission via MQTT</a:t>
            </a:r>
          </a:p>
          <a:p>
            <a:r>
              <a:rPr lang="de-DE" sz="3200" dirty="0"/>
              <a:t>2024-10-23: </a:t>
            </a:r>
            <a:r>
              <a:rPr lang="en-US" sz="3200" dirty="0"/>
              <a:t>Second presentation of the DT</a:t>
            </a:r>
            <a:endParaRPr lang="de-DE" sz="3200" dirty="0"/>
          </a:p>
          <a:p>
            <a:pPr lvl="1"/>
            <a:r>
              <a:rPr lang="de-DE" sz="2800" dirty="0" err="1"/>
              <a:t>summarise</a:t>
            </a:r>
            <a:r>
              <a:rPr lang="de-DE" sz="2800" dirty="0"/>
              <a:t> </a:t>
            </a:r>
            <a:r>
              <a:rPr lang="de-DE" sz="2800" dirty="0" err="1"/>
              <a:t>progress</a:t>
            </a:r>
            <a:endParaRPr lang="de-DE" sz="2800" dirty="0"/>
          </a:p>
          <a:p>
            <a:r>
              <a:rPr lang="de-DE" sz="3200" dirty="0"/>
              <a:t>2024-11-03: Position </a:t>
            </a:r>
            <a:r>
              <a:rPr lang="de-DE" sz="3200" dirty="0" err="1"/>
              <a:t>algorithm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/>
            <a:r>
              <a:rPr lang="en-US" sz="2800" dirty="0"/>
              <a:t>approximate position of the container</a:t>
            </a:r>
          </a:p>
          <a:p>
            <a:pPr lvl="1"/>
            <a:r>
              <a:rPr lang="en-US" sz="2800" dirty="0"/>
              <a:t>determine distance to neighboring containers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management</a:t>
            </a:r>
            <a:r>
              <a:rPr lang="de-DE" dirty="0"/>
              <a:t> - Milestones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 dirty="0"/>
              <a:t>2024-11-30: (</a:t>
            </a:r>
            <a:r>
              <a:rPr lang="de-DE" sz="3200" dirty="0" err="1"/>
              <a:t>Directed</a:t>
            </a:r>
            <a:r>
              <a:rPr lang="de-DE" sz="3200" dirty="0"/>
              <a:t> </a:t>
            </a:r>
            <a:r>
              <a:rPr lang="de-DE" sz="3200" dirty="0" err="1"/>
              <a:t>Draggable</a:t>
            </a:r>
            <a:r>
              <a:rPr lang="de-DE" sz="3200" dirty="0"/>
              <a:t>) Graph </a:t>
            </a:r>
            <a:r>
              <a:rPr lang="de-DE" sz="3200" dirty="0" err="1"/>
              <a:t>Visualisation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noProof="0" dirty="0"/>
              <a:t>visualise container </a:t>
            </a:r>
            <a:r>
              <a:rPr lang="de-DE" sz="2800" dirty="0" err="1"/>
              <a:t>distances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others</a:t>
            </a:r>
            <a:endParaRPr lang="de-DE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movable</a:t>
            </a:r>
            <a:r>
              <a:rPr lang="de-DE" sz="2800" dirty="0"/>
              <a:t> </a:t>
            </a:r>
            <a:r>
              <a:rPr lang="de-DE" sz="2800" dirty="0" err="1"/>
              <a:t>nodes</a:t>
            </a:r>
            <a:endParaRPr lang="de-DE" sz="2800" dirty="0"/>
          </a:p>
          <a:p>
            <a:r>
              <a:rPr lang="de-DE" sz="3200" dirty="0"/>
              <a:t>2025-01-31: Web </a:t>
            </a:r>
            <a:r>
              <a:rPr lang="de-DE" sz="3200" dirty="0" err="1"/>
              <a:t>application</a:t>
            </a:r>
            <a:r>
              <a:rPr lang="de-DE" sz="3200" dirty="0"/>
              <a:t> </a:t>
            </a:r>
            <a:r>
              <a:rPr lang="de-DE" sz="3200" dirty="0" err="1"/>
              <a:t>functional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data</a:t>
            </a:r>
            <a:r>
              <a:rPr lang="de-DE" sz="2800" dirty="0"/>
              <a:t> </a:t>
            </a:r>
            <a:r>
              <a:rPr lang="de-DE" sz="2800" dirty="0" err="1"/>
              <a:t>query</a:t>
            </a:r>
            <a:r>
              <a:rPr lang="de-DE" sz="2800" dirty="0"/>
              <a:t> possible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 dirty="0" err="1"/>
              <a:t>attractive</a:t>
            </a:r>
            <a:r>
              <a:rPr lang="de-DE" sz="2800" dirty="0"/>
              <a:t> GUI</a:t>
            </a:r>
          </a:p>
          <a:p>
            <a:r>
              <a:rPr lang="de-DE" sz="3200" dirty="0"/>
              <a:t>2025-03-07: </a:t>
            </a:r>
            <a:r>
              <a:rPr lang="en-US" sz="3200" dirty="0"/>
              <a:t>Final submission of the DT</a:t>
            </a:r>
            <a:endParaRPr lang="de-DE" sz="3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proofread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all three subtopics completed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DT submitted</a:t>
            </a:r>
            <a:endParaRPr lang="de-DE" sz="28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management</a:t>
            </a:r>
            <a:r>
              <a:rPr lang="de-AT" dirty="0"/>
              <a:t> </a:t>
            </a:r>
            <a:r>
              <a:rPr lang="de-DE" dirty="0"/>
              <a:t>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27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management</a:t>
            </a:r>
            <a:r>
              <a:rPr lang="de-DE" dirty="0"/>
              <a:t> –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lived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28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total of 250 million containers are transported worldwide every year </a:t>
            </a:r>
            <a:r>
              <a:rPr lang="en-US" sz="1600" dirty="0">
                <a:hlinkClick r:id="rId3"/>
              </a:rPr>
              <a:t>[1]</a:t>
            </a:r>
            <a:endParaRPr lang="en-US" sz="1600" dirty="0"/>
          </a:p>
          <a:p>
            <a:pPr lvl="1"/>
            <a:r>
              <a:rPr lang="en-US" dirty="0"/>
              <a:t>2.500.000 containers are damaged </a:t>
            </a:r>
            <a:r>
              <a:rPr lang="en-US" sz="1600" dirty="0">
                <a:hlinkClick r:id="rId4"/>
              </a:rPr>
              <a:t>[2]</a:t>
            </a:r>
            <a:endParaRPr lang="en-US" sz="1600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1566 are lost </a:t>
            </a:r>
            <a:r>
              <a:rPr lang="en-US" sz="1600" dirty="0">
                <a:cs typeface="Calibri"/>
                <a:hlinkClick r:id="rId3"/>
              </a:rPr>
              <a:t>[1]</a:t>
            </a:r>
            <a:endParaRPr lang="en-US" dirty="0"/>
          </a:p>
          <a:p>
            <a:pPr lvl="1"/>
            <a:r>
              <a:rPr lang="en-US" dirty="0"/>
              <a:t>25% are temperature-controlled </a:t>
            </a:r>
            <a:r>
              <a:rPr lang="en-US" sz="1600" dirty="0">
                <a:hlinkClick r:id="rId5"/>
              </a:rPr>
              <a:t>[3]</a:t>
            </a:r>
            <a:endParaRPr lang="en-US" sz="1600" dirty="0"/>
          </a:p>
          <a:p>
            <a:pPr marL="457200" lvl="1" indent="0">
              <a:buNone/>
            </a:pPr>
            <a:endParaRPr lang="en-US" sz="1600" dirty="0">
              <a:cs typeface="Calibri"/>
            </a:endParaRPr>
          </a:p>
          <a:p>
            <a:r>
              <a:rPr lang="en-US" dirty="0"/>
              <a:t>we want to enable customers to react to special conditions through continuous monitoring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Goals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</a:t>
            </a:r>
            <a:r>
              <a:rPr lang="en-US" b="0" i="0" dirty="0">
                <a:effectLst/>
                <a:latin typeface="+mj-lt"/>
              </a:rPr>
              <a:t>racking of containers during overseas transport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GPS 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</a:t>
            </a:r>
            <a:r>
              <a:rPr lang="en-US" b="0" i="0" dirty="0">
                <a:effectLst/>
                <a:latin typeface="+mj-lt"/>
              </a:rPr>
              <a:t>ollection of environmental data for a specific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temperature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humidity</a:t>
            </a:r>
            <a:r>
              <a:rPr lang="en-US" dirty="0">
                <a:latin typeface="+mj-lt"/>
              </a:rPr>
              <a:t>/</a:t>
            </a:r>
            <a:r>
              <a:rPr lang="en-US" b="0" i="0" dirty="0">
                <a:effectLst/>
                <a:latin typeface="+mj-lt"/>
              </a:rPr>
              <a:t>pressure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vibration</a:t>
            </a:r>
            <a:endParaRPr lang="en-US" b="0" i="0" dirty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</a:t>
            </a:r>
            <a:r>
              <a:rPr lang="en-US" b="0" i="0" dirty="0">
                <a:effectLst/>
                <a:latin typeface="+mj-lt"/>
              </a:rPr>
              <a:t>rovision of historical environmental data per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</a:t>
            </a:r>
            <a:r>
              <a:rPr lang="en-US" b="0" i="0" dirty="0">
                <a:effectLst/>
                <a:latin typeface="+mj-lt"/>
              </a:rPr>
              <a:t>evelopment of hardware prototypes for a proof of 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</a:t>
            </a:r>
            <a:r>
              <a:rPr lang="en-US" b="0" i="0" dirty="0">
                <a:effectLst/>
                <a:latin typeface="+mj-lt"/>
              </a:rPr>
              <a:t>odern user interface for querying and visualizing the recorded data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Partner/</a:t>
            </a:r>
            <a:r>
              <a:rPr lang="de-AT" dirty="0" err="1"/>
              <a:t>Conceptual</a:t>
            </a:r>
            <a:r>
              <a:rPr lang="de-AT" dirty="0"/>
              <a:t> </a:t>
            </a:r>
            <a:r>
              <a:rPr lang="de-AT" dirty="0" err="1"/>
              <a:t>formulation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HTL </a:t>
            </a:r>
            <a:r>
              <a:rPr lang="en-US" dirty="0" err="1"/>
              <a:t>Leoben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container tracking</a:t>
            </a:r>
          </a:p>
          <a:p>
            <a:pPr lvl="1"/>
            <a:r>
              <a:rPr lang="en-US" dirty="0"/>
              <a:t>building prototypes</a:t>
            </a:r>
          </a:p>
          <a:p>
            <a:pPr lvl="1"/>
            <a:r>
              <a:rPr lang="en-US" dirty="0"/>
              <a:t>determine positioning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r>
              <a:rPr lang="en-US" dirty="0"/>
              <a:t>read out environmental data</a:t>
            </a:r>
          </a:p>
          <a:p>
            <a:pPr lvl="1"/>
            <a:r>
              <a:rPr lang="en-US" dirty="0"/>
              <a:t>persist data</a:t>
            </a:r>
          </a:p>
          <a:p>
            <a:pPr lvl="1"/>
            <a:r>
              <a:rPr lang="en-US" dirty="0"/>
              <a:t>display data in web application</a:t>
            </a:r>
            <a:endParaRPr lang="en-US" dirty="0">
              <a:cs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ign with white fish and waves&#10;&#10;AI-generated content may be incorrect.">
            <a:extLst>
              <a:ext uri="{FF2B5EF4-FFF2-40B4-BE49-F238E27FC236}">
                <a16:creationId xmlns:a16="http://schemas.microsoft.com/office/drawing/2014/main" id="{ACE14291-F09E-3413-541E-18C4D11BA6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21651"/>
          <a:stretch/>
        </p:blipFill>
        <p:spPr>
          <a:xfrm>
            <a:off x="6604011" y="3724394"/>
            <a:ext cx="2354460" cy="23358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028" name="Picture 4" descr="Goal 8: Decent Work &amp; Economic Growth | SDGs">
            <a:extLst>
              <a:ext uri="{FF2B5EF4-FFF2-40B4-BE49-F238E27FC236}">
                <a16:creationId xmlns:a16="http://schemas.microsoft.com/office/drawing/2014/main" id="{217E1397-5E74-8E15-F129-F5CE2E179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564" y="1129259"/>
            <a:ext cx="2354461" cy="2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D8B5555-C002-C946-26D8-F29769513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270" y="1107941"/>
            <a:ext cx="2387734" cy="238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DG 12 - Nachhaltige Konsum- und Produktionsmuster brauchen Glasrecycling -  Die wunderbare Welt des Glasrecyclings | Die wunderbare Welt des  Glasrecyclings">
            <a:extLst>
              <a:ext uri="{FF2B5EF4-FFF2-40B4-BE49-F238E27FC236}">
                <a16:creationId xmlns:a16="http://schemas.microsoft.com/office/drawing/2014/main" id="{826CDA7E-940F-E1FE-ABD9-C1957AF1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05" y="3686287"/>
            <a:ext cx="2430673" cy="243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4. Leben unter Wasser - Indikatoren für nachhaltige Entwicklung - Eurostat">
            <a:extLst>
              <a:ext uri="{FF2B5EF4-FFF2-40B4-BE49-F238E27FC236}">
                <a16:creationId xmlns:a16="http://schemas.microsoft.com/office/drawing/2014/main" id="{5064A9E6-4004-8C25-9F04-F911438D7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1" y="3694896"/>
            <a:ext cx="2354460" cy="23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SDG 3: Good Health And Well-Being – UN-Habitat Lao PDR">
            <a:extLst>
              <a:ext uri="{FF2B5EF4-FFF2-40B4-BE49-F238E27FC236}">
                <a16:creationId xmlns:a16="http://schemas.microsoft.com/office/drawing/2014/main" id="{1CE408B0-7230-64B5-3329-EC3710E902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SDG 3: Good Health and Well-Being">
            <a:extLst>
              <a:ext uri="{FF2B5EF4-FFF2-40B4-BE49-F238E27FC236}">
                <a16:creationId xmlns:a16="http://schemas.microsoft.com/office/drawing/2014/main" id="{125605AA-63F8-0D9B-970E-7E7FD04B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533" y="1148113"/>
            <a:ext cx="2354461" cy="235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 dirty="0" err="1"/>
              <a:t>Allocation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tasks</a:t>
            </a:r>
            <a:endParaRPr lang="de-AT" dirty="0"/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8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 dirty="0">
                <a:solidFill>
                  <a:schemeClr val="bg1"/>
                </a:solidFill>
              </a:rPr>
              <a:t>Graphs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 dirty="0">
                <a:solidFill>
                  <a:schemeClr val="bg1"/>
                </a:solidFill>
              </a:rPr>
              <a:t>Frontend</a:t>
            </a:r>
            <a:endParaRPr lang="de-AT" sz="1800" u="sng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Sensors</a:t>
            </a:r>
            <a:endParaRPr lang="en-US" u="sng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 dirty="0">
                <a:solidFill>
                  <a:schemeClr val="bg1"/>
                </a:solidFill>
              </a:rPr>
              <a:t>Data </a:t>
            </a:r>
            <a:r>
              <a:rPr lang="de-AT" sz="2000" u="sng" dirty="0" err="1">
                <a:solidFill>
                  <a:schemeClr val="bg1"/>
                </a:solidFill>
              </a:rPr>
              <a:t>transfer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Microsoft Office PowerPoint</Application>
  <PresentationFormat>Breitbild</PresentationFormat>
  <Paragraphs>256</Paragraphs>
  <Slides>28</Slides>
  <Notes>17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Adobe Gothic Std B</vt:lpstr>
      <vt:lpstr>Arial</vt:lpstr>
      <vt:lpstr>Calibri</vt:lpstr>
      <vt:lpstr>DIN-Web-Pro</vt:lpstr>
      <vt:lpstr>Google Sans</vt:lpstr>
      <vt:lpstr>Whitney</vt:lpstr>
      <vt:lpstr>Larissa</vt:lpstr>
      <vt:lpstr>PowerPoint-Präsentation</vt:lpstr>
      <vt:lpstr>Table of content</vt:lpstr>
      <vt:lpstr>Problem</vt:lpstr>
      <vt:lpstr>Goals</vt:lpstr>
      <vt:lpstr>Partner/Conceptual formulation</vt:lpstr>
      <vt:lpstr>SDGs</vt:lpstr>
      <vt:lpstr>Allocation of tasks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Progress - Kampl</vt:lpstr>
      <vt:lpstr>Progress - Schrempf</vt:lpstr>
      <vt:lpstr>Progress - Gekle</vt:lpstr>
      <vt:lpstr>Progress - Gekle</vt:lpstr>
      <vt:lpstr>Progess – Gekle </vt:lpstr>
      <vt:lpstr>Project management – Milestones gantt diagram</vt:lpstr>
      <vt:lpstr>Project management - Server structure</vt:lpstr>
      <vt:lpstr>Project management - Cost estimation</vt:lpstr>
      <vt:lpstr>Literature</vt:lpstr>
      <vt:lpstr>PowerPoint-Präsentation</vt:lpstr>
      <vt:lpstr>Project management - Milestones</vt:lpstr>
      <vt:lpstr>Project management - Milestones</vt:lpstr>
      <vt:lpstr>Project management - Milestones</vt:lpstr>
      <vt:lpstr>Project management - Milestones</vt:lpstr>
      <vt:lpstr>Project management – How it is lived</vt:lpstr>
      <vt:lpstr>Project management – How it is lived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Schrempf Marko</cp:lastModifiedBy>
  <cp:revision>113</cp:revision>
  <cp:lastPrinted>2020-04-02T17:36:48Z</cp:lastPrinted>
  <dcterms:created xsi:type="dcterms:W3CDTF">2012-09-14T17:11:23Z</dcterms:created>
  <dcterms:modified xsi:type="dcterms:W3CDTF">2025-02-24T10:24:11Z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